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  <p:sldMasterId id="2147483689" r:id="rId5"/>
  </p:sldMasterIdLst>
  <p:notesMasterIdLst>
    <p:notesMasterId r:id="rId66"/>
  </p:notesMasterIdLst>
  <p:sldIdLst>
    <p:sldId id="256" r:id="rId6"/>
    <p:sldId id="257" r:id="rId7"/>
    <p:sldId id="258" r:id="rId8"/>
    <p:sldId id="275" r:id="rId9"/>
    <p:sldId id="276" r:id="rId10"/>
    <p:sldId id="259" r:id="rId11"/>
    <p:sldId id="260" r:id="rId12"/>
    <p:sldId id="261" r:id="rId13"/>
    <p:sldId id="262" r:id="rId14"/>
    <p:sldId id="265" r:id="rId15"/>
    <p:sldId id="26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94" r:id="rId29"/>
    <p:sldId id="291" r:id="rId30"/>
    <p:sldId id="293" r:id="rId31"/>
    <p:sldId id="296" r:id="rId32"/>
    <p:sldId id="295" r:id="rId33"/>
    <p:sldId id="297" r:id="rId34"/>
    <p:sldId id="298" r:id="rId35"/>
    <p:sldId id="299" r:id="rId36"/>
    <p:sldId id="301" r:id="rId37"/>
    <p:sldId id="300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4" r:id="rId46"/>
    <p:sldId id="319" r:id="rId47"/>
    <p:sldId id="317" r:id="rId48"/>
    <p:sldId id="316" r:id="rId49"/>
    <p:sldId id="310" r:id="rId50"/>
    <p:sldId id="311" r:id="rId51"/>
    <p:sldId id="312" r:id="rId52"/>
    <p:sldId id="313" r:id="rId53"/>
    <p:sldId id="318" r:id="rId54"/>
    <p:sldId id="323" r:id="rId55"/>
    <p:sldId id="321" r:id="rId56"/>
    <p:sldId id="320" r:id="rId57"/>
    <p:sldId id="322" r:id="rId58"/>
    <p:sldId id="324" r:id="rId59"/>
    <p:sldId id="268" r:id="rId60"/>
    <p:sldId id="269" r:id="rId61"/>
    <p:sldId id="271" r:id="rId62"/>
    <p:sldId id="272" r:id="rId63"/>
    <p:sldId id="273" r:id="rId64"/>
    <p:sldId id="274" r:id="rId65"/>
  </p:sldIdLst>
  <p:sldSz cx="9144000" cy="5143500" type="screen16x9"/>
  <p:notesSz cx="6858000" cy="9144000"/>
  <p:embeddedFontLst>
    <p:embeddedFont>
      <p:font typeface="Montserrat" charset="0"/>
      <p:regular r:id="rId67"/>
      <p:bold r:id="rId68"/>
    </p:embeddedFont>
    <p:embeddedFont>
      <p:font typeface="Mongolian Baiti" pitchFamily="66" charset="0"/>
      <p:regular r:id="rId69"/>
    </p:embeddedFont>
    <p:embeddedFont>
      <p:font typeface="Calibri" pitchFamily="34" charset="0"/>
      <p:regular r:id="rId70"/>
      <p:bold r:id="rId71"/>
      <p:italic r:id="rId72"/>
      <p:boldItalic r:id="rId73"/>
    </p:embeddedFont>
    <p:embeddedFont>
      <p:font typeface="Microsoft YaHei UI" pitchFamily="34" charset="-122"/>
      <p:regular r:id="rId74"/>
      <p:bold r:id="rId75"/>
    </p:embeddedFont>
    <p:embeddedFont>
      <p:font typeface="Cambria Math" pitchFamily="18" charset="0"/>
      <p:regular r:id="rId76"/>
    </p:embeddedFont>
    <p:embeddedFont>
      <p:font typeface="Questrial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356" y="-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7" Type="http://schemas.openxmlformats.org/officeDocument/2006/relationships/slide" Target="slides/slide2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6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691397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/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08039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/>
          </a:p>
          <a:p>
            <a:pPr marL="457200" lvl="1">
              <a:buClr>
                <a:srgbClr val="000000"/>
              </a:buClr>
              <a:buFont typeface="Arial"/>
              <a:buNone/>
            </a:pPr>
            <a:endParaRPr/>
          </a:p>
          <a:p>
            <a:pPr marL="914400" lvl="2">
              <a:buClr>
                <a:srgbClr val="000000"/>
              </a:buClr>
              <a:buFont typeface="Arial"/>
              <a:buNone/>
            </a:pPr>
            <a:endParaRPr/>
          </a:p>
          <a:p>
            <a:pPr marL="1371600" lvl="3">
              <a:buClr>
                <a:srgbClr val="000000"/>
              </a:buClr>
              <a:buFont typeface="Arial"/>
              <a:buNone/>
            </a:pPr>
            <a:endParaRPr/>
          </a:p>
          <a:p>
            <a:pPr marL="1828800" lvl="4">
              <a:buClr>
                <a:srgbClr val="000000"/>
              </a:buClr>
              <a:buFont typeface="Arial"/>
              <a:buNone/>
            </a:pPr>
            <a:endParaRPr/>
          </a:p>
          <a:p>
            <a:pPr marL="2286000" lvl="5">
              <a:buClr>
                <a:srgbClr val="000000"/>
              </a:buClr>
              <a:buFont typeface="Arial"/>
              <a:buNone/>
            </a:pPr>
            <a:endParaRPr/>
          </a:p>
          <a:p>
            <a:pPr marL="2743200" lvl="6">
              <a:buClr>
                <a:srgbClr val="000000"/>
              </a:buClr>
              <a:buFont typeface="Arial"/>
              <a:buNone/>
            </a:pPr>
            <a:endParaRPr/>
          </a:p>
          <a:p>
            <a:pPr marL="3200400" lvl="7">
              <a:buClr>
                <a:srgbClr val="000000"/>
              </a:buClr>
              <a:buFont typeface="Arial"/>
              <a:buNone/>
            </a:pPr>
            <a:endParaRPr/>
          </a:p>
          <a:p>
            <a:pPr marL="3657600" lvl="8"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7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847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6216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4365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8923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09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  <p:sldLayoutId id="214748369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121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695" r:id="rId5"/>
    <p:sldLayoutId id="214748369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WWCode</a:t>
            </a: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SHOW &amp; TELL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IN ONE VARIABLE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239"/>
          <p:cNvSpPr txBox="1"/>
          <p:nvPr/>
        </p:nvSpPr>
        <p:spPr>
          <a:xfrm>
            <a:off x="611560" y="3185512"/>
            <a:ext cx="8226300" cy="831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2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(a.k.a Univariate Linear Regression)</a:t>
            </a:r>
            <a:endParaRPr lang="en" sz="32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Agenda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4295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</a:p>
          <a:p>
            <a:pPr marL="74295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Hypothesis Function</a:t>
            </a:r>
          </a:p>
          <a:p>
            <a:pPr marL="74295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Cost Function</a:t>
            </a:r>
          </a:p>
          <a:p>
            <a:pPr marL="74295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 Algorithm</a:t>
            </a:r>
            <a:endParaRPr lang="en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0309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Review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7955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Supervised vs. Unsupervised</a:t>
            </a: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33365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Review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Supervised vs. Unsupervised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Learning:</a:t>
            </a:r>
          </a:p>
          <a:p>
            <a:pPr marL="720725" lvl="0" indent="-185738" algn="just" defTabSz="720725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output variables take discrete class labels</a:t>
            </a:r>
          </a:p>
          <a:p>
            <a:pPr marL="720725" lvl="0" indent="-185738" algn="just" defTabSz="72072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output variable takes continuous values</a:t>
            </a:r>
          </a:p>
          <a:p>
            <a:pPr marL="271463" lvl="0" algn="just" defTabSz="72072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1815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Review</a:t>
            </a:r>
            <a:endParaRPr lang="en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Supervised vs. Unsupervised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Supervised Learning:</a:t>
                </a:r>
              </a:p>
              <a:p>
                <a:pPr marL="720725" lvl="0" indent="-185738" algn="just" defTabSz="720725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Classification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output variables take discrete class labels</a:t>
                </a:r>
              </a:p>
              <a:p>
                <a:pPr marL="720725" lvl="0" indent="-185738" algn="just" defTabSz="720725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Regression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output variable takes continuous values</a:t>
                </a:r>
              </a:p>
              <a:p>
                <a:pPr marL="534988" lvl="0" indent="-263525" algn="just" defTabSz="720725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</a:t>
                </a: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Univariate Linear Regression –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predicts a single output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𝑦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from a single input value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207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4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15566"/>
            <a:ext cx="495842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164554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535353"/>
              </a:buClr>
              <a:buSzPct val="25000"/>
            </a:pPr>
            <a:r>
              <a:rPr lang="en" sz="36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in One </a:t>
            </a:r>
            <a:r>
              <a:rPr lang="en" sz="36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sz="36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ariable</a:t>
            </a:r>
            <a:endParaRPr lang="en" sz="36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16"/>
          <p:cNvSpPr txBox="1"/>
          <p:nvPr/>
        </p:nvSpPr>
        <p:spPr>
          <a:xfrm>
            <a:off x="35496" y="987574"/>
            <a:ext cx="4032448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>
              <a:spcAft>
                <a:spcPts val="6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e.g.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 Predicting Profit 	of a City</a:t>
            </a:r>
            <a:endParaRPr lang="en-PH" sz="2400" b="1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4" name="Curved Connector 3"/>
          <p:cNvCxnSpPr/>
          <p:nvPr/>
        </p:nvCxnSpPr>
        <p:spPr>
          <a:xfrm>
            <a:off x="6008153" y="4587974"/>
            <a:ext cx="504056" cy="216024"/>
          </a:xfrm>
          <a:prstGeom prst="curvedConnector3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84217" y="4659982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b="1" dirty="0" smtClean="0">
                <a:solidFill>
                  <a:srgbClr val="00B050"/>
                </a:solidFill>
                <a:latin typeface="Montserrat" charset="0"/>
              </a:rPr>
              <a:t>Input feature x</a:t>
            </a:r>
            <a:endParaRPr lang="en-PH" sz="1600" b="1" dirty="0">
              <a:solidFill>
                <a:srgbClr val="00B050"/>
              </a:solidFill>
              <a:latin typeface="Montserrat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rot="5400000">
            <a:off x="3959932" y="3543858"/>
            <a:ext cx="504056" cy="144016"/>
          </a:xfrm>
          <a:prstGeom prst="curved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30843" y="386789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b="1" dirty="0" smtClean="0">
                <a:solidFill>
                  <a:srgbClr val="FF0000"/>
                </a:solidFill>
                <a:latin typeface="Montserrat" charset="0"/>
              </a:rPr>
              <a:t>Output/</a:t>
            </a:r>
          </a:p>
          <a:p>
            <a:r>
              <a:rPr lang="en-PH" sz="1600" b="1" dirty="0" smtClean="0">
                <a:solidFill>
                  <a:srgbClr val="FF0000"/>
                </a:solidFill>
                <a:latin typeface="Montserrat" charset="0"/>
              </a:rPr>
              <a:t>Class y</a:t>
            </a:r>
            <a:endParaRPr lang="en-PH" sz="1600" b="1" dirty="0">
              <a:solidFill>
                <a:srgbClr val="FF0000"/>
              </a:solidFill>
              <a:latin typeface="Montserrat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2" t="46668" r="31875" b="8888"/>
          <a:stretch/>
        </p:blipFill>
        <p:spPr bwMode="auto">
          <a:xfrm>
            <a:off x="395536" y="1923678"/>
            <a:ext cx="3220992" cy="297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6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16"/>
          <p:cNvSpPr txBox="1"/>
          <p:nvPr/>
        </p:nvSpPr>
        <p:spPr>
          <a:xfrm>
            <a:off x="179512" y="1635646"/>
            <a:ext cx="3816424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We want to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fit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 a line through the data.</a:t>
            </a:r>
          </a:p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endParaRPr lang="en-PH" sz="2400" dirty="0" smtClean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932040" y="1419622"/>
            <a:ext cx="3384376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16"/>
          <p:cNvSpPr txBox="1"/>
          <p:nvPr/>
        </p:nvSpPr>
        <p:spPr>
          <a:xfrm>
            <a:off x="179511" y="3651870"/>
            <a:ext cx="4436587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1692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16"/>
          <p:cNvSpPr txBox="1"/>
          <p:nvPr/>
        </p:nvSpPr>
        <p:spPr>
          <a:xfrm>
            <a:off x="179512" y="1743658"/>
            <a:ext cx="3816424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We want to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fit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 a line through the data.</a:t>
            </a:r>
          </a:p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And make it so that the line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generalizes 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the data well.</a:t>
            </a: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932040" y="1419622"/>
            <a:ext cx="3384376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61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16"/>
          <p:cNvSpPr txBox="1"/>
          <p:nvPr/>
        </p:nvSpPr>
        <p:spPr>
          <a:xfrm>
            <a:off x="179512" y="1743658"/>
            <a:ext cx="3816424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We want to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fit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 a line through the data.</a:t>
            </a:r>
          </a:p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And make it so that the line </a:t>
            </a:r>
            <a:r>
              <a:rPr lang="en-PH" sz="2400" b="1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generalizes 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the data well.</a:t>
            </a: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932040" y="1419622"/>
            <a:ext cx="3384376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16"/>
          <p:cNvSpPr txBox="1"/>
          <p:nvPr/>
        </p:nvSpPr>
        <p:spPr>
          <a:xfrm>
            <a:off x="179511" y="3543858"/>
            <a:ext cx="4104457" cy="1116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0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e.g. If </a:t>
            </a:r>
            <a:r>
              <a:rPr lang="en-PH" sz="2000" dirty="0" err="1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Imus</a:t>
            </a:r>
            <a:r>
              <a:rPr lang="en-PH" sz="20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 City has a population of about 21k, then its predicted profit is…?</a:t>
            </a:r>
            <a:endParaRPr lang="en-PH" sz="20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1902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839775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ML and AI Study Group</a:t>
            </a:r>
          </a:p>
          <a:p>
            <a:pPr lvl="0" algn="ctr">
              <a:spcBef>
                <a:spcPts val="0"/>
              </a:spcBef>
              <a:buNone/>
            </a:pPr>
            <a:endParaRPr sz="2400" b="1" dirty="0" smtClean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#YourProgrammingLanguage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004048" y="1491630"/>
            <a:ext cx="2880320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16"/>
          <p:cNvSpPr txBox="1"/>
          <p:nvPr/>
        </p:nvSpPr>
        <p:spPr>
          <a:xfrm>
            <a:off x="179512" y="1347614"/>
            <a:ext cx="4176464" cy="2808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H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ow do we come up with the “right” line?</a:t>
            </a: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350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hape 116"/>
          <p:cNvSpPr txBox="1"/>
          <p:nvPr/>
        </p:nvSpPr>
        <p:spPr>
          <a:xfrm>
            <a:off x="179512" y="1347614"/>
            <a:ext cx="4176464" cy="2808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H</a:t>
            </a: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ow do we come up with the “right” line?</a:t>
            </a: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860032" y="1923678"/>
            <a:ext cx="3528392" cy="1728192"/>
          </a:xfrm>
          <a:prstGeom prst="line">
            <a:avLst/>
          </a:prstGeom>
          <a:ln w="38100">
            <a:solidFill>
              <a:srgbClr val="1EC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04048" y="1491630"/>
            <a:ext cx="2880320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40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ssa Tingzon\Dropbox\WWCodeManila-ML\WWCodeManila-ML.AI-Test-Area\linear_regression\figures\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8" y="987574"/>
            <a:ext cx="486119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/>
          <p:nvPr/>
        </p:nvSpPr>
        <p:spPr>
          <a:xfrm>
            <a:off x="358933" y="-92546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535353"/>
              </a:buClr>
              <a:buSzPct val="25000"/>
            </a:pPr>
            <a:r>
              <a:rPr lang="en" sz="4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lang="en" sz="4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88024" y="1563638"/>
            <a:ext cx="3600400" cy="2304256"/>
          </a:xfrm>
          <a:prstGeom prst="line">
            <a:avLst/>
          </a:prstGeom>
          <a:ln w="38100">
            <a:solidFill>
              <a:srgbClr val="EE9F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16"/>
          <p:cNvSpPr txBox="1"/>
          <p:nvPr/>
        </p:nvSpPr>
        <p:spPr>
          <a:xfrm>
            <a:off x="179512" y="1347614"/>
            <a:ext cx="4176464" cy="2808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rgbClr val="535353"/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How do we come up with the “right” line?</a:t>
            </a:r>
            <a:endParaRPr lang="en-PH" sz="2400" dirty="0">
              <a:solidFill>
                <a:srgbClr val="535353"/>
              </a:solidFill>
              <a:latin typeface="Montserrat" charset="0"/>
              <a:ea typeface="Microsoft YaHei UI" pitchFamily="34" charset="-122"/>
              <a:cs typeface="Calibri" pitchFamily="34" charset="0"/>
              <a:sym typeface="Montserra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860032" y="1923678"/>
            <a:ext cx="3528392" cy="1728192"/>
          </a:xfrm>
          <a:prstGeom prst="line">
            <a:avLst/>
          </a:prstGeom>
          <a:ln w="38100">
            <a:solidFill>
              <a:srgbClr val="1EC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004048" y="1491630"/>
            <a:ext cx="2880320" cy="2592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48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Equation of a Line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Recall the equation of a line?</a:t>
            </a:r>
          </a:p>
        </p:txBody>
      </p:sp>
    </p:spTree>
    <p:extLst>
      <p:ext uri="{BB962C8B-B14F-4D97-AF65-F5344CB8AC3E}">
        <p14:creationId xmlns:p14="http://schemas.microsoft.com/office/powerpoint/2010/main" val="2555675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4000" dirty="0"/>
              <a:t>Equation of a Line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Recall the equation of a line?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03848" y="1911809"/>
                <a:ext cx="18842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dirty="0" smtClean="0">
                          <a:latin typeface="Cambria Math"/>
                        </a:rPr>
                        <m:t>𝑦</m:t>
                      </m:r>
                      <m:r>
                        <a:rPr lang="en-PH" sz="2400" i="1" dirty="0" smtClean="0">
                          <a:latin typeface="Cambria Math"/>
                        </a:rPr>
                        <m:t>= </m:t>
                      </m:r>
                      <m:r>
                        <a:rPr lang="en-PH" sz="2400" i="1" dirty="0" smtClean="0">
                          <a:latin typeface="Cambria Math"/>
                        </a:rPr>
                        <m:t>𝑚𝑥</m:t>
                      </m:r>
                      <m:r>
                        <a:rPr lang="en-PH" sz="2400" b="0" i="1" dirty="0" smtClean="0">
                          <a:latin typeface="Cambria Math"/>
                        </a:rPr>
                        <m:t>+</m:t>
                      </m:r>
                      <m:r>
                        <a:rPr lang="en-PH" sz="2400" b="0" i="1" dirty="0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911809"/>
                <a:ext cx="1884298" cy="461665"/>
              </a:xfrm>
              <a:prstGeom prst="rect">
                <a:avLst/>
              </a:prstGeom>
              <a:blipFill rotWithShape="1">
                <a:blip r:embed="rId3"/>
                <a:stretch>
                  <a:fillRect t="-9333" r="-6472" b="-32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equation of a 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95" y="2698346"/>
            <a:ext cx="233048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quation of a l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02" y="2675511"/>
            <a:ext cx="1991042" cy="198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28184" y="2715766"/>
                <a:ext cx="2592288" cy="1879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PH" sz="2000" b="1" dirty="0" smtClean="0">
                    <a:latin typeface="Montserrat" charset="0"/>
                  </a:rPr>
                  <a:t>Exercise: </a:t>
                </a:r>
              </a:p>
              <a:p>
                <a:pPr>
                  <a:spcAft>
                    <a:spcPts val="600"/>
                  </a:spcAft>
                </a:pPr>
                <a:r>
                  <a:rPr lang="en-PH" sz="2000" dirty="0" smtClean="0">
                    <a:latin typeface="Montserrat" charset="0"/>
                  </a:rPr>
                  <a:t>Draw the lines: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0" i="1" smtClean="0">
                          <a:latin typeface="Cambria Math"/>
                        </a:rPr>
                        <m:t>𝑦</m:t>
                      </m:r>
                      <m:r>
                        <a:rPr lang="en-PH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PH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000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PH" sz="20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PH" sz="2000" b="0" i="1" smtClean="0">
                          <a:latin typeface="Cambria Math"/>
                        </a:rPr>
                        <m:t>𝑥</m:t>
                      </m:r>
                      <m:r>
                        <a:rPr lang="en-PH" sz="2000" b="0" i="1" smtClean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PH" sz="2000" b="0" dirty="0" smtClean="0">
                  <a:latin typeface="Montserra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0" i="1" smtClean="0">
                          <a:latin typeface="Cambria Math"/>
                        </a:rPr>
                        <m:t>𝑦</m:t>
                      </m:r>
                      <m:r>
                        <a:rPr lang="en-PH" sz="2000" b="0" i="1" smtClean="0">
                          <a:latin typeface="Cambria Math"/>
                        </a:rPr>
                        <m:t>=−2</m:t>
                      </m:r>
                      <m:r>
                        <a:rPr lang="en-PH" sz="2000" b="0" i="1" smtClean="0">
                          <a:latin typeface="Cambria Math"/>
                        </a:rPr>
                        <m:t>𝑥</m:t>
                      </m:r>
                      <m:r>
                        <a:rPr lang="en-PH" sz="2000" b="0" i="1" smtClean="0">
                          <a:latin typeface="Cambria Math"/>
                        </a:rPr>
                        <m:t>−5</m:t>
                      </m:r>
                    </m:oMath>
                  </m:oMathPara>
                </a14:m>
                <a:endParaRPr lang="en-PH" sz="2000" dirty="0" smtClean="0">
                  <a:latin typeface="Montserrat" charset="0"/>
                </a:endParaRPr>
              </a:p>
              <a:p>
                <a:endParaRPr lang="en-PH" sz="2000" dirty="0">
                  <a:latin typeface="Montserrat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715766"/>
                <a:ext cx="2592288" cy="1879489"/>
              </a:xfrm>
              <a:prstGeom prst="rect">
                <a:avLst/>
              </a:prstGeom>
              <a:blipFill rotWithShape="1">
                <a:blip r:embed="rId6"/>
                <a:stretch>
                  <a:fillRect l="-2588" t="-971" b="-1682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621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4000" dirty="0"/>
              <a:t>Equation of a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Recall the equation of a line?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More generally, 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algn="just" rtl="0">
                  <a:lnSpc>
                    <a:spcPct val="115000"/>
                  </a:lnSpc>
                  <a:spcBef>
                    <a:spcPts val="0"/>
                  </a:spcBef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are called “weights”. </a:t>
                </a:r>
                <a:endParaRPr lang="en" sz="20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algn="just" rtl="0">
                  <a:lnSpc>
                    <a:spcPct val="115000"/>
                  </a:lnSpc>
                  <a:spcBef>
                    <a:spcPts val="0"/>
                  </a:spcBef>
                  <a:buClr>
                    <a:srgbClr val="535353"/>
                  </a:buClr>
                </a:pPr>
                <a:r>
                  <a:rPr lang="en-PH" sz="2000" b="0" dirty="0" smtClean="0">
                    <a:solidFill>
                      <a:srgbClr val="535353"/>
                    </a:solidFill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has a special name called the “bias”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03848" y="1911809"/>
                <a:ext cx="18842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dirty="0" smtClean="0">
                          <a:latin typeface="Cambria Math"/>
                        </a:rPr>
                        <m:t>𝑦</m:t>
                      </m:r>
                      <m:r>
                        <a:rPr lang="en-PH" sz="2400" i="1" dirty="0" smtClean="0">
                          <a:latin typeface="Cambria Math"/>
                        </a:rPr>
                        <m:t>= </m:t>
                      </m:r>
                      <m:r>
                        <a:rPr lang="en-PH" sz="2400" i="1" dirty="0" smtClean="0">
                          <a:latin typeface="Cambria Math"/>
                        </a:rPr>
                        <m:t>𝑚𝑥</m:t>
                      </m:r>
                      <m:r>
                        <a:rPr lang="en-PH" sz="2400" b="0" i="1" dirty="0" smtClean="0">
                          <a:latin typeface="Cambria Math"/>
                        </a:rPr>
                        <m:t>+</m:t>
                      </m:r>
                      <m:r>
                        <a:rPr lang="en-PH" sz="2400" b="0" i="1" dirty="0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911809"/>
                <a:ext cx="1884298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9333" r="-6472" b="-32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03848" y="3148947"/>
                <a:ext cx="19881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dirty="0" smtClean="0">
                          <a:latin typeface="Cambria Math"/>
                        </a:rPr>
                        <m:t>𝑦</m:t>
                      </m:r>
                      <m:r>
                        <a:rPr lang="en-PH" sz="240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PH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dirty="0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i="1" dirty="0" smtClean="0">
                          <a:latin typeface="Cambria Math"/>
                        </a:rPr>
                        <m:t>𝑥</m:t>
                      </m:r>
                      <m:r>
                        <a:rPr lang="en-PH" sz="2400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PH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dirty="0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148947"/>
                <a:ext cx="198810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9333" r="-6135" b="-32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903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Hypothesis Function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need to find the right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How do we get the right values?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559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Hypothesis Function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64096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need to find the right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How do we get the right values?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start with a guess (or </a:t>
                </a:r>
                <a:r>
                  <a:rPr lang="en" sz="2000" i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hypothesis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 using random weights 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64096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670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Hypothesis Function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64096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need to find the right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How do we get the right values?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start with a guess (or </a:t>
                </a:r>
                <a:r>
                  <a:rPr lang="en" sz="2000" i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hypothesis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 using random weights 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define our 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hypothesis function 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as 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h</m:t>
                      </m:r>
                      <m:d>
                        <m:d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𝑥</m:t>
                          </m:r>
                        </m:e>
                      </m:d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sSub>
                        <m:sSub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𝜃</m:t>
                          </m:r>
                        </m:e>
                        <m:sub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1</m:t>
                          </m:r>
                        </m:sub>
                      </m:sSub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𝑥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+</m:t>
                      </m:r>
                      <m:sSub>
                        <m:sSub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𝜃</m:t>
                          </m:r>
                        </m:e>
                        <m:sub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are set to some random values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=0, 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=0)</m:t>
                    </m:r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64096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4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43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Hypothesis Function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131590"/>
                <a:ext cx="864096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Let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be the input features and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𝑦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be the true output values.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Suppose we come up with two hypotheses: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131590"/>
                <a:ext cx="864096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8051613"/>
                  </p:ext>
                </p:extLst>
              </p:nvPr>
            </p:nvGraphicFramePr>
            <p:xfrm>
              <a:off x="1043608" y="2262906"/>
              <a:ext cx="7128792" cy="2541092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782198"/>
                    <a:gridCol w="1782198"/>
                    <a:gridCol w="1782198"/>
                    <a:gridCol w="1782198"/>
                  </a:tblGrid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b="0" dirty="0" smtClean="0">
                              <a:latin typeface="Montserrat" charset="0"/>
                            </a:rPr>
                            <a:t>Input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b="0" dirty="0" smtClean="0">
                              <a:latin typeface="Montserrat" charset="0"/>
                            </a:rPr>
                            <a:t>Output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b="0" i="1" dirty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PH" sz="1800" b="0" dirty="0" smtClean="0">
                            <a:latin typeface="Montserrat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0" dirty="0" smtClean="0">
                            <a:latin typeface="Montserrat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=4, </m:t>
                                </m:r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0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4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9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8051613"/>
                  </p:ext>
                </p:extLst>
              </p:nvPr>
            </p:nvGraphicFramePr>
            <p:xfrm>
              <a:off x="1043608" y="2262906"/>
              <a:ext cx="7128792" cy="2541092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782198"/>
                    <a:gridCol w="1782198"/>
                    <a:gridCol w="1782198"/>
                    <a:gridCol w="1782198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3810" r="-299317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342" t="-3810" r="-200342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99659" t="-3810" r="-99659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685" t="-3810" b="-302857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0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4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9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9772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Issa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Research Fellow 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PCARI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Shape 182" descr="joy.png"/>
          <p:cNvPicPr preferRelativeResize="0"/>
          <p:nvPr/>
        </p:nvPicPr>
        <p:blipFill rotWithShape="1">
          <a:blip r:embed="rId4">
            <a:alphaModFix/>
          </a:blip>
          <a:srcRect l="5681" r="5681"/>
          <a:stretch/>
        </p:blipFill>
        <p:spPr>
          <a:xfrm>
            <a:off x="3233750" y="488300"/>
            <a:ext cx="2555700" cy="265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Hypothesis Function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131590"/>
                <a:ext cx="864096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Let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be the input features and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𝑦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be the true output values.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Suppose we come up with two hypotheses: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131590"/>
                <a:ext cx="864096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2800501"/>
                  </p:ext>
                </p:extLst>
              </p:nvPr>
            </p:nvGraphicFramePr>
            <p:xfrm>
              <a:off x="1043608" y="2262906"/>
              <a:ext cx="7128792" cy="2541092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782198"/>
                    <a:gridCol w="1782198"/>
                    <a:gridCol w="1782198"/>
                    <a:gridCol w="1782198"/>
                  </a:tblGrid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b="0" dirty="0" smtClean="0">
                              <a:latin typeface="Montserrat" charset="0"/>
                            </a:rPr>
                            <a:t>Input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b="0" dirty="0" smtClean="0">
                              <a:latin typeface="Montserrat" charset="0"/>
                            </a:rPr>
                            <a:t>Output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b="0" i="1" dirty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PH" sz="1800" b="0" dirty="0" smtClean="0">
                            <a:latin typeface="Montserrat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0" dirty="0" smtClean="0">
                            <a:latin typeface="Montserrat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=4, </m:t>
                                </m:r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PH" sz="1800" b="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0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4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5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9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2800501"/>
                  </p:ext>
                </p:extLst>
              </p:nvPr>
            </p:nvGraphicFramePr>
            <p:xfrm>
              <a:off x="1043608" y="2262906"/>
              <a:ext cx="7128792" cy="2541092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782198"/>
                    <a:gridCol w="1782198"/>
                    <a:gridCol w="1782198"/>
                    <a:gridCol w="1782198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3810" r="-299317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342" t="-3810" r="-200342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99659" t="-3810" r="-99659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685" t="-3810" b="-302857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0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4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5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2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9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8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13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11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 smtClean="0">
                              <a:latin typeface="Montserrat" charset="0"/>
                            </a:rPr>
                            <a:t>?</a:t>
                          </a:r>
                          <a:endParaRPr lang="en-PH" sz="2000" dirty="0">
                            <a:latin typeface="Montserrat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866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How good is our hypothesis?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need a way to measure how close our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h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is to the true output values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𝑦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 </a:t>
                </a:r>
              </a:p>
              <a:p>
                <a:pPr marL="457200" lvl="0" indent="-228600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i.e. we want a function that measures how good or bad our hypothesis function performs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163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313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How good is our hypothesis?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need a way to measure how close our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h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is to the true output values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𝑦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 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i.e. we want a function that measures how good or bad our hypothesis function performs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will call such a function the 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Cost Function, 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which will measure the average error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h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163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820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Cost Function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7183" y="1461264"/>
                <a:ext cx="4968552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/>
                        </a:rPr>
                        <m:t>𝐽</m:t>
                      </m:r>
                      <m:r>
                        <a:rPr lang="en-PH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PH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PH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PH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b="0" i="1" smtClean="0">
                                      <a:latin typeface="Cambria Math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PH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PH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PH" sz="2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PH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PH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83" y="1461264"/>
                <a:ext cx="4968552" cy="1100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16"/>
          <p:cNvSpPr txBox="1"/>
          <p:nvPr/>
        </p:nvSpPr>
        <p:spPr>
          <a:xfrm>
            <a:off x="-36512" y="1791327"/>
            <a:ext cx="1863825" cy="4404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57188" lvl="0">
              <a:spcAft>
                <a:spcPts val="1800"/>
              </a:spcAft>
              <a:buClr>
                <a:srgbClr val="535353"/>
              </a:buClr>
              <a:buSzPct val="100000"/>
            </a:pPr>
            <a:r>
              <a:rPr lang="en-PH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icrosoft YaHei UI" pitchFamily="34" charset="-122"/>
                <a:cs typeface="Calibri" pitchFamily="34" charset="0"/>
                <a:sym typeface="Montserrat"/>
              </a:rPr>
              <a:t>Cost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8104" y="1721905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</a:rPr>
              <a:t>“Mean Squared Error (MSE)”</a:t>
            </a:r>
            <a:endParaRPr lang="en-PH" sz="2000" i="1" dirty="0">
              <a:solidFill>
                <a:schemeClr val="tx1">
                  <a:lumMod val="65000"/>
                  <a:lumOff val="35000"/>
                </a:schemeClr>
              </a:solidFill>
              <a:latin typeface="Montserrat" charset="0"/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4193892" y="1717339"/>
            <a:ext cx="235393" cy="1224136"/>
          </a:xfrm>
          <a:prstGeom prst="rightBrace">
            <a:avLst/>
          </a:prstGeom>
          <a:ln w="28575">
            <a:solidFill>
              <a:srgbClr val="FC5A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C5A9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559" y="2543610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dirty="0" smtClean="0">
                <a:solidFill>
                  <a:srgbClr val="FC5A98"/>
                </a:solidFill>
                <a:latin typeface="Montserrat" charset="0"/>
              </a:rPr>
              <a:t>error - we want this to be close to zero</a:t>
            </a:r>
            <a:endParaRPr lang="en-PH" sz="2000" dirty="0">
              <a:solidFill>
                <a:srgbClr val="FC5A98"/>
              </a:solidFill>
              <a:latin typeface="Montserra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145" y="1419622"/>
            <a:ext cx="5040560" cy="1142200"/>
          </a:xfrm>
          <a:prstGeom prst="rect">
            <a:avLst/>
          </a:prstGeom>
          <a:noFill/>
          <a:ln>
            <a:solidFill>
              <a:srgbClr val="028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0" name="Elbow Connector 9"/>
          <p:cNvCxnSpPr/>
          <p:nvPr/>
        </p:nvCxnSpPr>
        <p:spPr>
          <a:xfrm>
            <a:off x="3257463" y="2687626"/>
            <a:ext cx="936104" cy="664041"/>
          </a:xfrm>
          <a:prstGeom prst="bentConnector3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03577" y="3119674"/>
                <a:ext cx="3282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2000" dirty="0">
                    <a:solidFill>
                      <a:srgbClr val="00B050"/>
                    </a:solidFill>
                    <a:latin typeface="Montserrat" charset="0"/>
                    <a:cs typeface="Mongolian Baiti" pitchFamily="66" charset="0"/>
                  </a:rPr>
                  <a:t>s</a:t>
                </a:r>
                <a:r>
                  <a:rPr lang="en-PH" sz="2000" dirty="0" smtClean="0">
                    <a:solidFill>
                      <a:srgbClr val="00B050"/>
                    </a:solidFill>
                    <a:latin typeface="Montserrat" charset="0"/>
                    <a:cs typeface="Mongolian Baiti" pitchFamily="66" charset="0"/>
                  </a:rPr>
                  <a:t>um over all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rgbClr val="00B050"/>
                        </a:solidFill>
                        <a:latin typeface="Cambria Math"/>
                        <a:cs typeface="Mongolian Baiti" pitchFamily="66" charset="0"/>
                      </a:rPr>
                      <m:t>𝑚</m:t>
                    </m:r>
                  </m:oMath>
                </a14:m>
                <a:r>
                  <a:rPr lang="en-PH" sz="2000" dirty="0" smtClean="0">
                    <a:solidFill>
                      <a:srgbClr val="00B050"/>
                    </a:solidFill>
                    <a:latin typeface="Montserrat" charset="0"/>
                    <a:cs typeface="Mongolian Baiti" pitchFamily="66" charset="0"/>
                  </a:rPr>
                  <a:t> examples</a:t>
                </a:r>
                <a:endParaRPr lang="en-PH" sz="2000" dirty="0">
                  <a:solidFill>
                    <a:srgbClr val="00B050"/>
                  </a:solidFill>
                  <a:latin typeface="Montserrat" charset="0"/>
                  <a:cs typeface="Mongolian Baiti" pitchFamily="66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577" y="3119674"/>
                <a:ext cx="3282822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2045" t="-6154" r="-3346" b="-2923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2897423" y="2471602"/>
            <a:ext cx="0" cy="4721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41239" y="2915844"/>
                <a:ext cx="25202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000" dirty="0" smtClean="0">
                    <a:solidFill>
                      <a:schemeClr val="accent5"/>
                    </a:solidFill>
                  </a:rPr>
                  <a:t>average over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chemeClr val="accent5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PH" sz="2000" dirty="0" smtClean="0">
                    <a:solidFill>
                      <a:schemeClr val="accent5"/>
                    </a:solidFill>
                  </a:rPr>
                  <a:t> examples </a:t>
                </a:r>
                <a:endParaRPr lang="en-PH" sz="2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39" y="2915844"/>
                <a:ext cx="2520279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2663" t="-3448" b="-155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9409" y="4011910"/>
            <a:ext cx="8419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Note: The error is squared and the mean is halved as a convenience for computing the gradient descent later.</a:t>
            </a:r>
            <a:endParaRPr lang="en-PH" sz="18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32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Minimizing the Cost Function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We want to minimize the cost function, or the mean squared error (MSE).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4317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Minimizing the Cost Function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want to minimize the cost function, or the mean squared error (MSE).</a:t>
                </a: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 other words, we want to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that minimizes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1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21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Minimizing the Cost Function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2480"/>
              </p:ext>
            </p:extLst>
          </p:nvPr>
        </p:nvGraphicFramePr>
        <p:xfrm>
          <a:off x="467544" y="1491631"/>
          <a:ext cx="1872208" cy="238264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36104"/>
                <a:gridCol w="936104"/>
              </a:tblGrid>
              <a:tr h="572741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Input x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Output y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</a:tr>
              <a:tr h="450881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0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0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</a:tr>
              <a:tr h="450881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1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2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</a:tr>
              <a:tr h="450881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2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4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</a:tr>
              <a:tr h="450881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3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 smtClean="0">
                          <a:latin typeface="Montserrat" charset="0"/>
                        </a:rPr>
                        <a:t>6</a:t>
                      </a:r>
                      <a:endParaRPr lang="en-PH" sz="1600" b="0" dirty="0">
                        <a:latin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27784" y="1976229"/>
                <a:ext cx="280831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AutoNum type="arabicPeriod"/>
                </a:pPr>
                <a:r>
                  <a:rPr lang="en-PH" sz="2000" dirty="0" smtClean="0">
                    <a:latin typeface="Montserrat" charset="0"/>
                  </a:rPr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PH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PH" sz="2000" b="0" i="0" dirty="0" smtClean="0">
                    <a:latin typeface="Montserrat" charset="0"/>
                  </a:rPr>
                  <a:t> when:</a:t>
                </a: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latin typeface="Cambria Math"/>
                      </a:rPr>
                      <m:t>=1</m:t>
                    </m:r>
                  </m:oMath>
                </a14:m>
                <a:endParaRPr lang="en-PH" sz="2000" dirty="0" smtClean="0">
                  <a:latin typeface="Montserrat" charset="0"/>
                </a:endParaRP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2000" i="1">
                        <a:latin typeface="Cambria Math"/>
                      </a:rPr>
                      <m:t>=2</m:t>
                    </m:r>
                  </m:oMath>
                </a14:m>
                <a:endParaRPr lang="en-PH" sz="2000" dirty="0">
                  <a:latin typeface="Montserrat" charset="0"/>
                </a:endParaRP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2000" i="1">
                        <a:latin typeface="Cambria Math"/>
                      </a:rPr>
                      <m:t>=3</m:t>
                    </m:r>
                  </m:oMath>
                </a14:m>
                <a:endParaRPr lang="en-PH" sz="2000" dirty="0">
                  <a:latin typeface="Montserrat" charset="0"/>
                </a:endParaRPr>
              </a:p>
              <a:p>
                <a:pPr>
                  <a:spcAft>
                    <a:spcPts val="600"/>
                  </a:spcAft>
                </a:pPr>
                <a:endParaRPr lang="en-PH" sz="2000" dirty="0" smtClean="0">
                  <a:latin typeface="Montserrat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976229"/>
                <a:ext cx="2808312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2386" t="-2201" b="-503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42746" y="1491630"/>
                <a:ext cx="21369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2000" dirty="0" smtClean="0">
                    <a:latin typeface="Montserrat" charset="0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PH" sz="2000" dirty="0" smtClean="0">
                    <a:latin typeface="Montserrat" charset="0"/>
                  </a:rPr>
                  <a:t>.</a:t>
                </a:r>
                <a:endParaRPr lang="en-PH" sz="2000" dirty="0">
                  <a:latin typeface="Montserrat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746" y="1491630"/>
                <a:ext cx="2136932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3143" t="-6154" r="-5429" b="-2923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24128" y="1923678"/>
                <a:ext cx="280831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AutoNum type="arabicPeriod" startAt="2"/>
                </a:pPr>
                <a:r>
                  <a:rPr lang="en-PH" sz="2000" dirty="0" smtClean="0">
                    <a:latin typeface="Montserrat" charset="0"/>
                  </a:rPr>
                  <a:t>Solve for:</a:t>
                </a: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PH" sz="2000" b="0" i="1" smtClean="0">
                            <a:latin typeface="Cambria Math"/>
                          </a:rPr>
                          <m:t>=1</m:t>
                        </m:r>
                      </m:e>
                    </m:d>
                  </m:oMath>
                </a14:m>
                <a:endParaRPr lang="en-PH" sz="2000" b="0" i="1" dirty="0" smtClean="0">
                  <a:latin typeface="Cambria Math"/>
                </a:endParaRP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sz="2000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PH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PH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PH" sz="2000" i="1">
                            <a:latin typeface="Cambria Math"/>
                          </a:rPr>
                          <m:t>=</m:t>
                        </m:r>
                        <m:r>
                          <a:rPr lang="en-PH" sz="2000" b="0" i="1" smtClean="0"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endParaRPr lang="en-PH" sz="2000" i="1" dirty="0" smtClean="0">
                  <a:latin typeface="Cambria Math"/>
                </a:endParaRPr>
              </a:p>
              <a:p>
                <a:pPr marL="898525" indent="-1778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sz="2000" i="1">
                        <a:latin typeface="Cambria Math"/>
                      </a:rPr>
                      <m:t>𝐽</m:t>
                    </m:r>
                    <m:r>
                      <a:rPr lang="en-PH" sz="20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PH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2000" i="1">
                        <a:latin typeface="Cambria Math"/>
                      </a:rPr>
                      <m:t>=</m:t>
                    </m:r>
                    <m:r>
                      <a:rPr lang="en-PH" sz="2000" b="0" i="1" smtClean="0">
                        <a:latin typeface="Cambria Math"/>
                      </a:rPr>
                      <m:t>3</m:t>
                    </m:r>
                    <m:r>
                      <a:rPr lang="en-PH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PH" sz="2000" dirty="0" smtClean="0">
                    <a:latin typeface="Montserrat" charset="0"/>
                  </a:rPr>
                  <a:t>  </a:t>
                </a:r>
                <a:endParaRPr lang="en-PH" sz="2000" dirty="0">
                  <a:latin typeface="Montserrat" charset="0"/>
                </a:endParaRPr>
              </a:p>
              <a:p>
                <a:pPr marL="457200" indent="-457200">
                  <a:spcAft>
                    <a:spcPts val="600"/>
                  </a:spcAft>
                  <a:buAutoNum type="arabicPeriod"/>
                </a:pPr>
                <a:endParaRPr lang="en-PH" sz="2000" dirty="0" smtClean="0">
                  <a:latin typeface="Montserrat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923678"/>
                <a:ext cx="2808312" cy="1938992"/>
              </a:xfrm>
              <a:prstGeom prst="rect">
                <a:avLst/>
              </a:prstGeom>
              <a:blipFill rotWithShape="1">
                <a:blip r:embed="rId5"/>
                <a:stretch>
                  <a:fillRect l="-2603" t="-2201" b="-503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699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Shape 210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31275" y="257003"/>
                <a:ext cx="8229600" cy="857400"/>
              </a:xfrm>
              <a:prstGeom prst="rect">
                <a:avLst/>
              </a:prstGeom>
            </p:spPr>
            <p:txBody>
              <a:bodyPr lIns="91425" tIns="91425" rIns="91425" bIns="91425" anchor="b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PH" sz="4000" b="1" i="1" smtClean="0">
                        <a:latin typeface="Cambria Math"/>
                      </a:rPr>
                      <m:t>𝑱</m:t>
                    </m:r>
                    <m:r>
                      <a:rPr lang="en-PH" sz="4000" b="1" i="1" smtClean="0">
                        <a:latin typeface="Cambria Math"/>
                      </a:rPr>
                      <m:t>(</m:t>
                    </m:r>
                    <m:r>
                      <a:rPr lang="en-PH" sz="4000" b="1" i="1" smtClean="0">
                        <a:latin typeface="Cambria Math"/>
                      </a:rPr>
                      <m:t>𝜽</m:t>
                    </m:r>
                    <m:r>
                      <a:rPr lang="en-PH" sz="40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" sz="4000" dirty="0" smtClean="0"/>
                  <a:t> vs </a:t>
                </a:r>
                <a14:m>
                  <m:oMath xmlns:m="http://schemas.openxmlformats.org/officeDocument/2006/math">
                    <m:r>
                      <a:rPr lang="en-PH" sz="4000" b="1" i="1" dirty="0" smtClean="0">
                        <a:latin typeface="Cambria Math"/>
                      </a:rPr>
                      <m:t>𝜽</m:t>
                    </m:r>
                  </m:oMath>
                </a14:m>
                <a:r>
                  <a:rPr lang="en" sz="4000" dirty="0" smtClean="0"/>
                  <a:t> plot</a:t>
                </a:r>
                <a:endParaRPr lang="en" sz="4000" dirty="0"/>
              </a:p>
            </p:txBody>
          </p:sp>
        </mc:Choice>
        <mc:Fallback xmlns="">
          <p:sp>
            <p:nvSpPr>
              <p:cNvPr id="210" name="Shape 2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1275" y="257003"/>
                <a:ext cx="8229600" cy="857400"/>
              </a:xfrm>
              <a:prstGeom prst="rect">
                <a:avLst/>
              </a:prstGeom>
              <a:blipFill rotWithShape="1">
                <a:blip r:embed="rId3"/>
                <a:stretch>
                  <a:fillRect b="-248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" t="57888" r="61947" b="13207"/>
          <a:stretch/>
        </p:blipFill>
        <p:spPr bwMode="auto">
          <a:xfrm>
            <a:off x="960677" y="1419622"/>
            <a:ext cx="2315179" cy="259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1763688" y="1203598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04402" y="3795886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402" y="3795886"/>
                <a:ext cx="56739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9333" r="-22581" b="-32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16200000">
                <a:off x="224914" y="2067694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4914" y="2067694"/>
                <a:ext cx="94692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9333" t="-14103" r="-32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790932" y="185167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04506" y="18836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00450" y="300379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hape 211"/>
              <p:cNvSpPr txBox="1">
                <a:spLocks/>
              </p:cNvSpPr>
              <p:nvPr/>
            </p:nvSpPr>
            <p:spPr>
              <a:xfrm>
                <a:off x="3779912" y="1352550"/>
                <a:ext cx="4853608" cy="3531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57200" indent="-228600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 parabola makes sense, since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is a quadratic function.</a:t>
                </a:r>
              </a:p>
              <a:p>
                <a:pPr marL="457200" indent="-228600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that minimizes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is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2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</p:txBody>
          </p:sp>
        </mc:Choice>
        <mc:Fallback xmlns="">
          <p:sp>
            <p:nvSpPr>
              <p:cNvPr id="19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1352550"/>
                <a:ext cx="4853608" cy="3531840"/>
              </a:xfrm>
              <a:prstGeom prst="rect">
                <a:avLst/>
              </a:prstGeom>
              <a:blipFill rotWithShape="1">
                <a:blip r:embed="rId7"/>
                <a:stretch>
                  <a:fillRect r="-27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347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Minimizing J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hape 211"/>
              <p:cNvSpPr txBox="1">
                <a:spLocks/>
              </p:cNvSpPr>
              <p:nvPr/>
            </p:nvSpPr>
            <p:spPr>
              <a:xfrm>
                <a:off x="3995936" y="987574"/>
                <a:ext cx="4853608" cy="3240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 general,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the values of the weights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 dirty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that minimize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dirty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minimizes the distance 	between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h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every data 	point </a:t>
                </a:r>
              </a:p>
            </p:txBody>
          </p:sp>
        </mc:Choice>
        <mc:Fallback xmlns="">
          <p:sp>
            <p:nvSpPr>
              <p:cNvPr id="19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987574"/>
                <a:ext cx="4853608" cy="3240360"/>
              </a:xfrm>
              <a:prstGeom prst="rect">
                <a:avLst/>
              </a:prstGeom>
              <a:blipFill rotWithShape="1">
                <a:blip r:embed="rId3"/>
                <a:stretch>
                  <a:fillRect b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6422740" y="2499742"/>
            <a:ext cx="453516" cy="468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7" t="25737" r="36250" b="16744"/>
          <a:stretch/>
        </p:blipFill>
        <p:spPr bwMode="auto">
          <a:xfrm>
            <a:off x="179800" y="987574"/>
            <a:ext cx="4104168" cy="394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209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Have some function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Want to find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min</m:t>
                        </m:r>
                      </m:e>
                      <m:lim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sub>
                        </m:s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</m:t>
                        </m:r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</m:lim>
                    </m:limLow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 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94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2821462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Have some function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Want to find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min</m:t>
                        </m:r>
                      </m:e>
                      <m:lim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sub>
                        </m:s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</m:t>
                        </m:r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</m:lim>
                    </m:limLow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 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b="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Outline of Gradient Descent Algorithm</a:t>
                </a:r>
              </a:p>
              <a:p>
                <a:pPr marL="1073150" lvl="0" indent="-265113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b="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Start with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1073150" indent="-265113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Keep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sz="2000" b="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to reduce </a:t>
                </a:r>
                <a14:m>
                  <m:oMath xmlns:m="http://schemas.openxmlformats.org/officeDocument/2006/math"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sub>
                    </m:sSub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until we hopefully end up at the minimum.</a:t>
                </a:r>
                <a:endParaRPr lang="en-PH" sz="20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1073150" lvl="0" indent="-265113" algn="just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8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r="-1556" b="-288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472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1" t="24630" r="9062" b="7963"/>
          <a:stretch/>
        </p:blipFill>
        <p:spPr bwMode="auto">
          <a:xfrm>
            <a:off x="539552" y="1302135"/>
            <a:ext cx="7128792" cy="35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516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want to take steps down the cost function in the direction of the steepest descent </a:t>
                </a:r>
              </a:p>
              <a:p>
                <a:pPr marL="715963" lvl="0" indent="-271463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The </a:t>
                </a: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direction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is given by the </a:t>
                </a: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derivative of the cost function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: </a:t>
                </a:r>
              </a:p>
              <a:p>
                <a:pPr marL="715963" lvl="0" indent="-271463" rtl="0">
                  <a:lnSpc>
                    <a:spcPct val="115000"/>
                  </a:lnSpc>
                  <a:spcBef>
                    <a:spcPts val="0"/>
                  </a:spcBef>
                  <a:spcAft>
                    <a:spcPts val="24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715963" lvl="0" indent="-271463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The </a:t>
                </a: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size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of of each step is given by some </a:t>
                </a:r>
                <a:r>
                  <a:rPr lang="en" sz="2400" b="1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PH" sz="2400" b="1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𝜶</m:t>
                    </m:r>
                    <m:r>
                      <a:rPr lang="en-PH" sz="2400" b="1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.</m:t>
                    </m:r>
                  </m:oMath>
                </a14:m>
                <a:endParaRPr lang="en" sz="2400" b="1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44500" lvl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00150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 b="-2124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75856" y="2898587"/>
                <a:ext cx="1296144" cy="825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PH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PH" sz="2800" i="1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PH" sz="28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PH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PH" sz="2800" b="0" i="1" smtClean="0">
                        <a:latin typeface="Cambria Math"/>
                      </a:rPr>
                      <m:t>𝐽</m:t>
                    </m:r>
                    <m:r>
                      <a:rPr lang="en-PH" sz="28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PH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PH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PH" sz="2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PH" sz="2800" dirty="0" smtClean="0"/>
                  <a:t> </a:t>
                </a:r>
                <a:endParaRPr lang="en-PH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898587"/>
                <a:ext cx="1296144" cy="825291"/>
              </a:xfrm>
              <a:prstGeom prst="rect">
                <a:avLst/>
              </a:prstGeom>
              <a:blipFill rotWithShape="1">
                <a:blip r:embed="rId4"/>
                <a:stretch>
                  <a:fillRect r="-352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5" t="54630" r="22188" b="39629"/>
          <a:stretch/>
        </p:blipFill>
        <p:spPr bwMode="auto">
          <a:xfrm>
            <a:off x="4963244" y="3075806"/>
            <a:ext cx="2705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3045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1" t="30852" r="52820" b="55943"/>
          <a:stretch/>
        </p:blipFill>
        <p:spPr bwMode="auto">
          <a:xfrm>
            <a:off x="1187624" y="1275607"/>
            <a:ext cx="6552728" cy="194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5" t="54630" r="22188" b="39629"/>
          <a:stretch/>
        </p:blipFill>
        <p:spPr bwMode="auto">
          <a:xfrm>
            <a:off x="5436096" y="2283718"/>
            <a:ext cx="2705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Brace 5"/>
          <p:cNvSpPr/>
          <p:nvPr/>
        </p:nvSpPr>
        <p:spPr>
          <a:xfrm rot="5400000">
            <a:off x="4135273" y="2082385"/>
            <a:ext cx="235392" cy="1790190"/>
          </a:xfrm>
          <a:prstGeom prst="rightBrace">
            <a:avLst/>
          </a:prstGeom>
          <a:ln w="28575">
            <a:solidFill>
              <a:srgbClr val="FC5A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C5A9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9912" y="3191682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dirty="0" smtClean="0">
                <a:solidFill>
                  <a:srgbClr val="FC5A98"/>
                </a:solidFill>
                <a:latin typeface="Montserrat" charset="0"/>
              </a:rPr>
              <a:t>Derivative of the cost function </a:t>
            </a:r>
          </a:p>
          <a:p>
            <a:r>
              <a:rPr lang="en-PH" sz="2000" dirty="0" smtClean="0">
                <a:solidFill>
                  <a:srgbClr val="FC5A98"/>
                </a:solidFill>
                <a:latin typeface="Montserrat" charset="0"/>
              </a:rPr>
              <a:t>(gives the direction of the descent)</a:t>
            </a:r>
            <a:endParaRPr lang="en-PH" sz="2000" dirty="0">
              <a:solidFill>
                <a:srgbClr val="FC5A98"/>
              </a:solidFill>
              <a:latin typeface="Montserra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203849" y="2787774"/>
            <a:ext cx="0" cy="904166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9593" y="3664064"/>
            <a:ext cx="2520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2000" b="1" dirty="0" smtClean="0">
                <a:solidFill>
                  <a:schemeClr val="accent5"/>
                </a:solidFill>
              </a:rPr>
              <a:t>Learning rate</a:t>
            </a:r>
          </a:p>
          <a:p>
            <a:pPr algn="r"/>
            <a:r>
              <a:rPr lang="en-PH" sz="2000" dirty="0" smtClean="0">
                <a:solidFill>
                  <a:schemeClr val="accent5"/>
                </a:solidFill>
              </a:rPr>
              <a:t>(gives the step size of the descent)</a:t>
            </a:r>
            <a:endParaRPr lang="en-PH" sz="2000" dirty="0">
              <a:solidFill>
                <a:schemeClr val="accent5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4" t="45132" r="55413" b="43138"/>
          <a:stretch/>
        </p:blipFill>
        <p:spPr bwMode="auto">
          <a:xfrm>
            <a:off x="5373059" y="3939902"/>
            <a:ext cx="3519421" cy="94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201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4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et’s talk about derivatives for a sec.</a:t>
            </a:r>
            <a:endParaRPr lang="en" sz="40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8043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Derivatives 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41140" r="46499" b="13207"/>
          <a:stretch/>
        </p:blipFill>
        <p:spPr bwMode="auto">
          <a:xfrm>
            <a:off x="467545" y="1491630"/>
            <a:ext cx="2286288" cy="27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827584" y="1707654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Shape 211"/>
          <p:cNvSpPr txBox="1">
            <a:spLocks/>
          </p:cNvSpPr>
          <p:nvPr/>
        </p:nvSpPr>
        <p:spPr>
          <a:xfrm>
            <a:off x="3419872" y="1200150"/>
            <a:ext cx="5213648" cy="3531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get to the minimum value, we take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derivative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of our cost function.</a:t>
            </a:r>
          </a:p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endParaRPr lang="en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Derivative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the slope of the tangent line at 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9211" r="-22340" b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9211" t="-14194" r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79712" y="18116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688" y="281971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336383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84892" y="2508796"/>
                <a:ext cx="1475340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PH" sz="2400" b="0" i="1" smtClean="0">
                          <a:latin typeface="Cambria Math"/>
                        </a:rPr>
                        <m:t>𝐽</m:t>
                      </m:r>
                      <m:r>
                        <a:rPr lang="en-PH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892" y="2508796"/>
                <a:ext cx="1475340" cy="855042"/>
              </a:xfrm>
              <a:prstGeom prst="rect">
                <a:avLst/>
              </a:prstGeom>
              <a:blipFill rotWithShape="1">
                <a:blip r:embed="rId6"/>
                <a:stretch>
                  <a:fillRect r="-86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137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Derivatives 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41140" r="46499" b="13207"/>
          <a:stretch/>
        </p:blipFill>
        <p:spPr bwMode="auto">
          <a:xfrm>
            <a:off x="467545" y="1491630"/>
            <a:ext cx="2286288" cy="27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827584" y="1707654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Shape 211"/>
          <p:cNvSpPr txBox="1">
            <a:spLocks/>
          </p:cNvSpPr>
          <p:nvPr/>
        </p:nvSpPr>
        <p:spPr>
          <a:xfrm>
            <a:off x="3419872" y="1200150"/>
            <a:ext cx="5213648" cy="3531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get to the minimum value, we take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derivative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of our cost function.</a:t>
            </a:r>
          </a:p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endParaRPr lang="en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>
              <a:lnSpc>
                <a:spcPct val="115000"/>
              </a:lnSpc>
              <a:spcAft>
                <a:spcPts val="1800"/>
              </a:spcAft>
              <a:buClr>
                <a:srgbClr val="535353"/>
              </a:buClr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Derivative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the slope of the tangent line at a point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071371" y="1635646"/>
            <a:ext cx="176722" cy="864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9211" r="-22340" b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9211" t="-14194" r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79712" y="18116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688" y="281971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816045" y="2715767"/>
            <a:ext cx="235675" cy="72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47664" y="336383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547664" y="3363838"/>
            <a:ext cx="379691" cy="4320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84892" y="2508796"/>
                <a:ext cx="1475340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PH" sz="2400" b="0" i="1" smtClean="0">
                          <a:latin typeface="Cambria Math"/>
                        </a:rPr>
                        <m:t>𝐽</m:t>
                      </m:r>
                      <m:r>
                        <a:rPr lang="en-PH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892" y="2508796"/>
                <a:ext cx="1475340" cy="855042"/>
              </a:xfrm>
              <a:prstGeom prst="rect">
                <a:avLst/>
              </a:prstGeom>
              <a:blipFill rotWithShape="1">
                <a:blip r:embed="rId6"/>
                <a:stretch>
                  <a:fillRect r="-86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56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Derivatives 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41140" r="46499" b="13207"/>
          <a:stretch/>
        </p:blipFill>
        <p:spPr bwMode="auto">
          <a:xfrm>
            <a:off x="467545" y="1491630"/>
            <a:ext cx="2286288" cy="27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814719" y="1707654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hape 211"/>
              <p:cNvSpPr txBox="1">
                <a:spLocks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What is the slope at the minimum of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?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19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9211" r="-22340" b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9211" t="-14194" r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331640" y="3507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838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Derivatives 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41140" r="46499" b="13207"/>
          <a:stretch/>
        </p:blipFill>
        <p:spPr bwMode="auto">
          <a:xfrm>
            <a:off x="467545" y="1491630"/>
            <a:ext cx="2286288" cy="27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814719" y="1707654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hape 211"/>
              <p:cNvSpPr txBox="1">
                <a:spLocks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What is the slope at the minimum of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𝐽</m:t>
                    </m:r>
                    <m:r>
                      <a:rPr lang="en-PH" sz="2400" b="0" i="0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?</m:t>
                    </m:r>
                  </m:oMath>
                </a14:m>
                <a:endParaRPr lang="en-PH" sz="24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The slope given by                   will always be zero! 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19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9211" r="-22340" b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9211" t="-14194" r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553044" y="2139702"/>
                <a:ext cx="1475340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PH" sz="2400" b="0" i="1" smtClean="0">
                          <a:latin typeface="Cambria Math"/>
                        </a:rPr>
                        <m:t>𝐽</m:t>
                      </m:r>
                      <m:r>
                        <a:rPr lang="en-PH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044" y="2139702"/>
                <a:ext cx="1475340" cy="855042"/>
              </a:xfrm>
              <a:prstGeom prst="rect">
                <a:avLst/>
              </a:prstGeom>
              <a:blipFill rotWithShape="1">
                <a:blip r:embed="rId7"/>
                <a:stretch>
                  <a:fillRect r="-86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331640" y="3507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83004" y="3717669"/>
            <a:ext cx="8444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41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Derivative Intuition</a:t>
            </a:r>
            <a:endParaRPr lang="en" sz="40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6" t="34630" r="20104" b="13148"/>
          <a:stretch/>
        </p:blipFill>
        <p:spPr bwMode="auto">
          <a:xfrm>
            <a:off x="1619672" y="1175296"/>
            <a:ext cx="5976664" cy="3753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57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-12" y="32129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1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am &lt;name&gt;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&lt;your current profession&gt;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&lt;why did you join this study group?&gt;</a:t>
            </a:r>
          </a:p>
        </p:txBody>
      </p:sp>
      <p:pic>
        <p:nvPicPr>
          <p:cNvPr id="225" name="Shape 225" descr="WWCodeManilaSlides-Introdu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3987" y="422225"/>
            <a:ext cx="2916026" cy="291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762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Covergence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00150"/>
            <a:ext cx="8229600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4" descr="Image result for quadrant 1 carte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5" name="AutoShape 6" descr="Image result for quadrant 1 cartes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6" name="Picture 8" descr="https://www.formsbirds.com/formimg/more-graph-papers/19440/single-quadrant-cartesian-grid-large-l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41140" r="46499" b="13207"/>
          <a:stretch/>
        </p:blipFill>
        <p:spPr bwMode="auto">
          <a:xfrm>
            <a:off x="467545" y="1491630"/>
            <a:ext cx="2286288" cy="27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814719" y="1707654"/>
            <a:ext cx="1381017" cy="2016224"/>
          </a:xfrm>
          <a:custGeom>
            <a:avLst/>
            <a:gdLst>
              <a:gd name="connsiteX0" fmla="*/ 0 w 1079500"/>
              <a:gd name="connsiteY0" fmla="*/ 63500 h 1428529"/>
              <a:gd name="connsiteX1" fmla="*/ 393700 w 1079500"/>
              <a:gd name="connsiteY1" fmla="*/ 1308100 h 1428529"/>
              <a:gd name="connsiteX2" fmla="*/ 736600 w 1079500"/>
              <a:gd name="connsiteY2" fmla="*/ 1231900 h 1428529"/>
              <a:gd name="connsiteX3" fmla="*/ 1079500 w 1079500"/>
              <a:gd name="connsiteY3" fmla="*/ 0 h 142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428529">
                <a:moveTo>
                  <a:pt x="0" y="63500"/>
                </a:moveTo>
                <a:cubicBezTo>
                  <a:pt x="135466" y="588433"/>
                  <a:pt x="270933" y="1113367"/>
                  <a:pt x="393700" y="1308100"/>
                </a:cubicBezTo>
                <a:cubicBezTo>
                  <a:pt x="516467" y="1502833"/>
                  <a:pt x="622300" y="1449917"/>
                  <a:pt x="736600" y="1231900"/>
                </a:cubicBezTo>
                <a:cubicBezTo>
                  <a:pt x="850900" y="1013883"/>
                  <a:pt x="965200" y="506941"/>
                  <a:pt x="107950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hape 211"/>
              <p:cNvSpPr txBox="1">
                <a:spLocks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 say that our algorithm has converged when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endParaRPr lang="en-PH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3000"/>
                  </a:spcAft>
                  <a:buClr>
                    <a:srgbClr val="535353"/>
                  </a:buClr>
                </a:pPr>
                <a:endParaRPr lang="en-PH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𝜃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ceases to update to a new value.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19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200150"/>
                <a:ext cx="5213648" cy="3531840"/>
              </a:xfrm>
              <a:prstGeom prst="rect">
                <a:avLst/>
              </a:prstGeom>
              <a:blipFill rotWithShape="1">
                <a:blip r:embed="rId4"/>
                <a:stretch>
                  <a:fillRect b="-20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110525"/>
                <a:ext cx="56739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9211" r="-22340" b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/>
                            </a:rPr>
                            <m:t>𝐽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PH" sz="24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9142" y="2382333"/>
                <a:ext cx="94692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9211" t="-14194" r="-302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915074" y="2211710"/>
                <a:ext cx="2044406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PH" sz="240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PH" sz="24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PH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PH" sz="2400" b="0" i="0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074" y="2211710"/>
                <a:ext cx="2044406" cy="855042"/>
              </a:xfrm>
              <a:prstGeom prst="rect">
                <a:avLst/>
              </a:prstGeom>
              <a:blipFill rotWithShape="1">
                <a:blip r:embed="rId7"/>
                <a:stretch>
                  <a:fillRect r="-595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331640" y="3507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 smtClean="0">
                <a:solidFill>
                  <a:srgbClr val="FF0000"/>
                </a:solidFill>
              </a:rPr>
              <a:t>x</a:t>
            </a:r>
            <a:endParaRPr lang="en-PH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83004" y="3717669"/>
            <a:ext cx="8444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0" y="3147814"/>
                <a:ext cx="30055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3200" b="0" i="1" smtClean="0">
                          <a:latin typeface="Cambria Math"/>
                        </a:rPr>
                        <m:t>:=</m:t>
                      </m:r>
                      <m:sSub>
                        <m:sSubPr>
                          <m:ctrlPr>
                            <a:rPr lang="en-PH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PH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PH" sz="3200" b="0" i="1" smtClean="0">
                          <a:latin typeface="Cambria Math"/>
                        </a:rPr>
                        <m:t>−</m:t>
                      </m:r>
                      <m:r>
                        <a:rPr lang="en-PH" sz="3200" b="0" i="1" smtClean="0">
                          <a:latin typeface="Cambria Math"/>
                        </a:rPr>
                        <m:t>𝛼</m:t>
                      </m:r>
                      <m:r>
                        <a:rPr lang="en-PH" sz="3200" b="0" i="1" smtClean="0">
                          <a:latin typeface="Cambria Math"/>
                        </a:rPr>
                        <m:t>(0)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147814"/>
                <a:ext cx="3005566" cy="584775"/>
              </a:xfrm>
              <a:prstGeom prst="rect">
                <a:avLst/>
              </a:prstGeom>
              <a:blipFill rotWithShape="1">
                <a:blip r:embed="rId8"/>
                <a:stretch>
                  <a:fillRect t="-13542" r="-6694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122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Learning Rate Intuition</a:t>
            </a:r>
            <a:endParaRPr lang="en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22222" r="12604" b="9630"/>
          <a:stretch/>
        </p:blipFill>
        <p:spPr bwMode="auto">
          <a:xfrm>
            <a:off x="899591" y="1179750"/>
            <a:ext cx="6519707" cy="362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401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32130" r="6979" b="12499"/>
          <a:stretch/>
        </p:blipFill>
        <p:spPr bwMode="auto">
          <a:xfrm>
            <a:off x="251520" y="1131590"/>
            <a:ext cx="792328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369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32130" r="6979" b="12499"/>
          <a:stretch/>
        </p:blipFill>
        <p:spPr bwMode="auto">
          <a:xfrm>
            <a:off x="251520" y="1131590"/>
            <a:ext cx="792328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2" t="61667" r="9791" b="10740"/>
          <a:stretch/>
        </p:blipFill>
        <p:spPr bwMode="auto">
          <a:xfrm>
            <a:off x="4529908" y="3075806"/>
            <a:ext cx="36449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442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Gradient Descent Algorithm</a:t>
            </a:r>
            <a:endParaRPr lang="en" sz="4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4" t="48682" r="30494" b="28527"/>
          <a:stretch/>
        </p:blipFill>
        <p:spPr bwMode="auto">
          <a:xfrm>
            <a:off x="611560" y="1580126"/>
            <a:ext cx="763578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541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1982</Words>
  <Application>Microsoft Office PowerPoint</Application>
  <PresentationFormat>On-screen Show (16:9)</PresentationFormat>
  <Paragraphs>330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Arial</vt:lpstr>
      <vt:lpstr>Montserrat</vt:lpstr>
      <vt:lpstr>Noto Symbol</vt:lpstr>
      <vt:lpstr>Mongolian Baiti</vt:lpstr>
      <vt:lpstr>Calibri</vt:lpstr>
      <vt:lpstr>Microsoft YaHei UI</vt:lpstr>
      <vt:lpstr>Cambria Math</vt:lpstr>
      <vt:lpstr>Questrial</vt:lpstr>
      <vt:lpstr>simple-light-2</vt:lpstr>
      <vt:lpstr>simple-light-2</vt:lpstr>
      <vt:lpstr>simple-light</vt:lpstr>
      <vt:lpstr>WWCode Teal Bar</vt:lpstr>
      <vt:lpstr>1_WWCode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PowerPoint Presentation</vt:lpstr>
      <vt:lpstr>PowerPoint Presentation</vt:lpstr>
      <vt:lpstr>Agenda</vt:lpstr>
      <vt:lpstr>Review</vt:lpstr>
      <vt:lpstr>Review</vt:lpstr>
      <vt:lpstr>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Equation of a Line</vt:lpstr>
      <vt:lpstr>Equation of a Line</vt:lpstr>
      <vt:lpstr>Equation of a Line</vt:lpstr>
      <vt:lpstr>Hypothesis Function</vt:lpstr>
      <vt:lpstr>Hypothesis Function</vt:lpstr>
      <vt:lpstr>Hypothesis Function</vt:lpstr>
      <vt:lpstr>Hypothesis Function</vt:lpstr>
      <vt:lpstr>Hypothesis Function</vt:lpstr>
      <vt:lpstr>How good is our hypothesis?</vt:lpstr>
      <vt:lpstr>How good is our hypothesis?</vt:lpstr>
      <vt:lpstr>Cost Function</vt:lpstr>
      <vt:lpstr>Minimizing the Cost Function</vt:lpstr>
      <vt:lpstr>Minimizing the Cost Function</vt:lpstr>
      <vt:lpstr>Minimizing the Cost Function</vt:lpstr>
      <vt:lpstr>J(θ) vs θ plot</vt:lpstr>
      <vt:lpstr>Minimizing J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PowerPoint Presentation</vt:lpstr>
      <vt:lpstr>Derivatives </vt:lpstr>
      <vt:lpstr>Derivatives </vt:lpstr>
      <vt:lpstr>Derivatives </vt:lpstr>
      <vt:lpstr>Derivatives </vt:lpstr>
      <vt:lpstr>Derivative Intuition</vt:lpstr>
      <vt:lpstr>Covergence</vt:lpstr>
      <vt:lpstr>Learning Rate Intuition</vt:lpstr>
      <vt:lpstr>Gradient Descent Algorithm</vt:lpstr>
      <vt:lpstr>Gradient Descent Algorithm</vt:lpstr>
      <vt:lpstr>Gradient Descent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Issa Tingzon</dc:creator>
  <cp:lastModifiedBy>Issa Tingzon</cp:lastModifiedBy>
  <cp:revision>128</cp:revision>
  <dcterms:modified xsi:type="dcterms:W3CDTF">2017-08-28T14:17:32Z</dcterms:modified>
</cp:coreProperties>
</file>